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00FF00"/>
    <a:srgbClr val="E6D382"/>
    <a:srgbClr val="D9EB6F"/>
    <a:srgbClr val="FFFF66"/>
    <a:srgbClr val="FF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660"/>
  </p:normalViewPr>
  <p:slideViewPr>
    <p:cSldViewPr>
      <p:cViewPr varScale="1">
        <p:scale>
          <a:sx n="11" d="100"/>
          <a:sy n="11" d="100"/>
        </p:scale>
        <p:origin x="2670" y="138"/>
      </p:cViewPr>
      <p:guideLst>
        <p:guide orient="horz" pos="13608"/>
        <p:guide pos="10206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4DB39-44B3-41CB-84DD-CDE479EFEC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063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7A117-F114-43BB-BB6C-67F1FEA999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01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E8319-2AE3-45D6-B947-1D72AFB6D0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2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620838" y="1730375"/>
            <a:ext cx="29162375" cy="7200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20838" y="10080625"/>
            <a:ext cx="14504987" cy="1418113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6278225" y="10080625"/>
            <a:ext cx="14504988" cy="1418113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620838" y="24414163"/>
            <a:ext cx="14504987" cy="141811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278225" y="24414163"/>
            <a:ext cx="14504988" cy="141811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3F5F5-4CD4-404A-B93D-BAD47C901C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1EEB-C345-4826-86A1-0A51FE6BD7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80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C99E6-46F2-482E-BF97-EC002D1346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278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4EBE0-0830-4E2A-ACF4-785CE2DFA1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6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B5275-AEB9-4B22-B896-26E149BDA5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7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A92FB-94CD-405D-AFA7-673C140D6A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127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E4FD1-4DE0-4965-8AA7-23121B8C27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55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6BF8E-7FD4-4E66-A07A-F7BF0C5B31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67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D2B5-EC6A-467A-B51E-E4011AD12D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922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600"/>
            </a:lvl1pPr>
          </a:lstStyle>
          <a:p>
            <a:fld id="{8AB58097-CE06-4AF0-BAFD-23C600317C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DYryLoMFUK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303463" y="1793875"/>
            <a:ext cx="27444700" cy="7200900"/>
          </a:xfrm>
        </p:spPr>
        <p:txBody>
          <a:bodyPr/>
          <a:lstStyle/>
          <a:p>
            <a:pPr eaLnBrk="1" hangingPunct="1"/>
            <a:r>
              <a:rPr lang="pt-BR" altLang="pt-BR" sz="7200" b="1" smtClean="0">
                <a:solidFill>
                  <a:srgbClr val="000000"/>
                </a:solidFill>
              </a:rPr>
              <a:t>AVALIAÇÃO DA INTERAÇÃO DOS PROFESSORES </a:t>
            </a:r>
            <a:br>
              <a:rPr lang="pt-BR" altLang="pt-BR" sz="7200" b="1" smtClean="0">
                <a:solidFill>
                  <a:srgbClr val="000000"/>
                </a:solidFill>
              </a:rPr>
            </a:br>
            <a:r>
              <a:rPr lang="pt-BR" altLang="pt-BR" sz="7200" b="1" smtClean="0">
                <a:solidFill>
                  <a:srgbClr val="000000"/>
                </a:solidFill>
              </a:rPr>
              <a:t>NA REDE ESTADUAL DE ENSINO E A EDUCAÇÃO INCLUSIVA DO MUNICÍPIO DE OURINHOS-SP </a:t>
            </a:r>
            <a:r>
              <a:rPr lang="pt-BR" altLang="pt-BR" sz="4400" b="1" smtClean="0">
                <a:solidFill>
                  <a:schemeClr val="bg1"/>
                </a:solidFill>
              </a:rPr>
              <a:t/>
            </a:r>
            <a:br>
              <a:rPr lang="pt-BR" altLang="pt-BR" sz="4400" b="1" smtClean="0">
                <a:solidFill>
                  <a:schemeClr val="bg1"/>
                </a:solidFill>
              </a:rPr>
            </a:br>
            <a:r>
              <a:rPr lang="pt-BR" altLang="pt-BR" sz="4400" b="1" smtClean="0">
                <a:solidFill>
                  <a:schemeClr val="bg1"/>
                </a:solidFill>
              </a:rPr>
              <a:t/>
            </a:r>
            <a:br>
              <a:rPr lang="pt-BR" altLang="pt-BR" sz="4400" b="1" smtClean="0">
                <a:solidFill>
                  <a:schemeClr val="bg1"/>
                </a:solidFill>
              </a:rPr>
            </a:br>
            <a:r>
              <a:rPr lang="pt-BR" altLang="pt-BR" sz="4400" b="1" smtClean="0">
                <a:solidFill>
                  <a:schemeClr val="bg1"/>
                </a:solidFill>
              </a:rPr>
              <a:t> </a:t>
            </a:r>
            <a:r>
              <a:rPr lang="pt-BR" altLang="pt-BR" sz="4400" b="1" smtClean="0">
                <a:solidFill>
                  <a:schemeClr val="tx1"/>
                </a:solidFill>
              </a:rPr>
              <a:t>¹NUNES, Francisco Geraldo; ²FERNANDES, Oswaldo. </a:t>
            </a:r>
            <a:r>
              <a:rPr lang="pt-BR" altLang="pt-BR" sz="4400" b="1" smtClean="0">
                <a:solidFill>
                  <a:schemeClr val="bg1"/>
                </a:solidFill>
              </a:rPr>
              <a:t/>
            </a:r>
            <a:br>
              <a:rPr lang="pt-BR" altLang="pt-BR" sz="4400" b="1" smtClean="0">
                <a:solidFill>
                  <a:schemeClr val="bg1"/>
                </a:solidFill>
              </a:rPr>
            </a:br>
            <a:r>
              <a:rPr lang="pt-BR" altLang="pt-BR" sz="4400" b="1" smtClean="0">
                <a:solidFill>
                  <a:schemeClr val="bg1"/>
                </a:solidFill>
              </a:rPr>
              <a:t/>
            </a:r>
            <a:br>
              <a:rPr lang="pt-BR" altLang="pt-BR" sz="4400" b="1" smtClean="0">
                <a:solidFill>
                  <a:schemeClr val="bg1"/>
                </a:solidFill>
              </a:rPr>
            </a:br>
            <a:r>
              <a:rPr lang="pt-BR" altLang="pt-BR" sz="4400" b="1" baseline="30000" smtClean="0">
                <a:solidFill>
                  <a:schemeClr val="tx1"/>
                </a:solidFill>
              </a:rPr>
              <a:t>1e2</a:t>
            </a:r>
            <a:r>
              <a:rPr lang="pt-BR" altLang="pt-BR" sz="4400" b="1" smtClean="0">
                <a:solidFill>
                  <a:schemeClr val="tx1"/>
                </a:solidFill>
              </a:rPr>
              <a:t>Curso de Ciências Biológicas </a:t>
            </a:r>
            <a:br>
              <a:rPr lang="pt-BR" altLang="pt-BR" sz="4400" b="1" smtClean="0">
                <a:solidFill>
                  <a:schemeClr val="tx1"/>
                </a:solidFill>
              </a:rPr>
            </a:br>
            <a:r>
              <a:rPr lang="pt-BR" altLang="pt-BR" sz="4400" b="1" smtClean="0">
                <a:solidFill>
                  <a:schemeClr val="tx1"/>
                </a:solidFill>
              </a:rPr>
              <a:t>Uni</a:t>
            </a:r>
            <a:r>
              <a:rPr lang="pt-BR" altLang="pt-BR" sz="4400" b="1" i="1" smtClean="0">
                <a:solidFill>
                  <a:schemeClr val="tx1"/>
                </a:solidFill>
              </a:rPr>
              <a:t>fio</a:t>
            </a:r>
            <a:r>
              <a:rPr lang="pt-BR" altLang="pt-BR" sz="4400" b="1" smtClean="0">
                <a:solidFill>
                  <a:schemeClr val="tx1"/>
                </a:solidFill>
              </a:rPr>
              <a:t> -  Centro Universitário das Faculdades Integradas de Ourinhos/Uni</a:t>
            </a:r>
            <a:r>
              <a:rPr lang="pt-BR" altLang="pt-BR" sz="4400" b="1" i="1" smtClean="0">
                <a:solidFill>
                  <a:schemeClr val="tx1"/>
                </a:solidFill>
              </a:rPr>
              <a:t>fio</a:t>
            </a:r>
            <a:r>
              <a:rPr lang="pt-BR" altLang="pt-BR" sz="4400" b="1" smtClean="0">
                <a:solidFill>
                  <a:schemeClr val="tx1"/>
                </a:solidFill>
              </a:rPr>
              <a:t>/FEMM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751138" y="10080625"/>
            <a:ext cx="12730162" cy="1418113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INTRODUÇÃO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A inclusão significa a ação ou resultado de incluir, de introduzir, de inserir. Por isso, a educação inclusiva estabelece que a educação é um direito de todos, independentemente de sua condição orgânica, afetiva, sócio-econômica ou cultural. (ROSA, 2003). 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Também estabelece que todos os </a:t>
            </a:r>
            <a:r>
              <a:rPr lang="pt-BR" sz="2800" dirty="0" err="1">
                <a:solidFill>
                  <a:srgbClr val="000000"/>
                </a:solidFill>
              </a:rPr>
              <a:t>educandos</a:t>
            </a:r>
            <a:r>
              <a:rPr lang="pt-BR" sz="2800" dirty="0">
                <a:solidFill>
                  <a:srgbClr val="000000"/>
                </a:solidFill>
              </a:rPr>
              <a:t> são capazes de aprender. Alguns exigem adaptações, outros necessitam de apoio adicional e até equipamentos específicos, mas sempre que possível devem aprender juntos (STOBÄUS, 2006).  Segundo </a:t>
            </a:r>
            <a:r>
              <a:rPr lang="pt-BR" sz="2800" dirty="0" err="1">
                <a:solidFill>
                  <a:srgbClr val="000000"/>
                </a:solidFill>
              </a:rPr>
              <a:t>Glat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et</a:t>
            </a:r>
            <a:r>
              <a:rPr lang="pt-BR" sz="2800" dirty="0">
                <a:solidFill>
                  <a:srgbClr val="000000"/>
                </a:solidFill>
              </a:rPr>
              <a:t> al. (2008) “[...] a Educação Inclusiva é uma proposta que sugere mudanças na concepção de ensino e das práticas pedagógicas realizadas na escola, visando o beneficio acadêmico de todos”.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Segundo Fernandes </a:t>
            </a:r>
            <a:r>
              <a:rPr lang="pt-BR" sz="2800" dirty="0" err="1">
                <a:solidFill>
                  <a:srgbClr val="000000"/>
                </a:solidFill>
              </a:rPr>
              <a:t>et</a:t>
            </a:r>
            <a:r>
              <a:rPr lang="pt-BR" sz="2800" dirty="0">
                <a:solidFill>
                  <a:srgbClr val="000000"/>
                </a:solidFill>
              </a:rPr>
              <a:t> al. (2007), “[...] o professor atua como mediador e facilitador entre o conhecimento e a aprendizagem, proporcionando ao aluno momentos de integração, de reflexão, de compartilhamento, de ação, de mudanças, individual e social”.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Com essa idéia, a sociedade interpreta que o professor é capaz de ensinar qualquer que seja as dificuldades e limitações do aluno, mas não é essa a verdade presente nas escolas. A realidade é que cada aluno exige do professor práticas, métodos e atenções especiais. (ROSA, 2003).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/>
              <a:t>O trabalho foi desenvolvido com </a:t>
            </a:r>
            <a:r>
              <a:rPr lang="pt-BR" sz="2800" dirty="0">
                <a:solidFill>
                  <a:srgbClr val="FF0000"/>
                </a:solidFill>
              </a:rPr>
              <a:t>o objetivo </a:t>
            </a:r>
            <a:r>
              <a:rPr lang="pt-BR" sz="2800" dirty="0"/>
              <a:t>conhecer os pensamentos de diversos autores a respeito do tema supracitado, também para conhecer o papel do professor e o preparo da Escola Estadual Professor Milton </a:t>
            </a:r>
            <a:r>
              <a:rPr lang="pt-BR" sz="2800" dirty="0" err="1"/>
              <a:t>Benner</a:t>
            </a:r>
            <a:r>
              <a:rPr lang="pt-BR" sz="2800" dirty="0"/>
              <a:t> na cidade de Wenceslau Braz- </a:t>
            </a:r>
            <a:r>
              <a:rPr lang="pt-BR" sz="2800" dirty="0" err="1"/>
              <a:t>Pr</a:t>
            </a:r>
            <a:r>
              <a:rPr lang="pt-BR" sz="2800" dirty="0"/>
              <a:t> nessa inclusão escolar. 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0" indent="72231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Assim, o objetivo deste trabalho, concentra em verificar que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  <a:endParaRPr lang="pt-BR" sz="2800" dirty="0"/>
          </a:p>
          <a:p>
            <a:pPr marL="0" indent="0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FF3300"/>
                </a:solidFill>
              </a:rPr>
              <a:t>Este último parágrafo deve ser escrito o objetivo geral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16922750" y="10085388"/>
            <a:ext cx="13104813" cy="15568612"/>
          </a:xfrm>
        </p:spPr>
        <p:txBody>
          <a:bodyPr/>
          <a:lstStyle/>
          <a:p>
            <a:pPr marL="76200" indent="0" algn="ctr" defTabSz="4102100" eaLnBrk="1" hangingPunct="1"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RESULTADOS</a:t>
            </a:r>
            <a:r>
              <a:rPr lang="pt-BR" sz="3600" b="1" dirty="0"/>
              <a:t> </a:t>
            </a:r>
          </a:p>
          <a:p>
            <a:pPr marL="76200" indent="0" algn="ctr" defTabSz="4102100" eaLnBrk="1" hangingPunct="1"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(ou </a:t>
            </a:r>
            <a:r>
              <a:rPr lang="pt-BR" sz="3600" b="1" dirty="0">
                <a:solidFill>
                  <a:srgbClr val="0000CC"/>
                </a:solidFill>
              </a:rPr>
              <a:t>DESENVOLVIMENTO</a:t>
            </a:r>
            <a:r>
              <a:rPr lang="pt-BR" sz="3600" b="1" dirty="0">
                <a:solidFill>
                  <a:srgbClr val="C00000"/>
                </a:solidFill>
              </a:rPr>
              <a:t>)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 os Resultados de seu trabalho, podendo ser demonstrado Figuras, Gráficos; Tabelas; Quadros;fotos, etc...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conforme pode ser verificado na Figura 1.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>
              <a:solidFill>
                <a:srgbClr val="000000"/>
              </a:solidFill>
            </a:endParaRPr>
          </a:p>
          <a:p>
            <a:pPr marL="76200" indent="814388" algn="just" defTabSz="4102100" eaLnBrk="1" hangingPunct="1">
              <a:buFontTx/>
              <a:buNone/>
              <a:defRPr/>
            </a:pPr>
            <a:endParaRPr lang="pt-BR" sz="3600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0" algn="ctr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3600" b="1" dirty="0"/>
          </a:p>
          <a:p>
            <a:pPr marL="76200" indent="819150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Enfim, conforme pode ser observado na Figura 1, 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conforme pode ser verificado na Figura 1.</a:t>
            </a:r>
          </a:p>
          <a:p>
            <a:pPr marL="76200" indent="814388" algn="just" defTabSz="4102100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 os Resultados de seu trabalho, podendo ser demonstrado Figuras, Gráficos; Tabelas; </a:t>
            </a:r>
            <a:r>
              <a:rPr lang="pt-BR" sz="2800" dirty="0" err="1">
                <a:solidFill>
                  <a:srgbClr val="000000"/>
                </a:solidFill>
              </a:rPr>
              <a:t>Quadros;fotos</a:t>
            </a:r>
            <a:r>
              <a:rPr lang="pt-BR" sz="2800" dirty="0">
                <a:solidFill>
                  <a:srgbClr val="000000"/>
                </a:solidFill>
              </a:rPr>
              <a:t>, etc...</a:t>
            </a:r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  <a:p>
            <a:pPr marL="76200" indent="819150" algn="just" defTabSz="4102100" eaLnBrk="1" hangingPunct="1">
              <a:buFontTx/>
              <a:buNone/>
              <a:defRPr/>
            </a:pPr>
            <a:endParaRPr lang="pt-BR" sz="3600" b="1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592388" y="26204863"/>
            <a:ext cx="12960350" cy="7129462"/>
          </a:xfrm>
        </p:spPr>
        <p:txBody>
          <a:bodyPr/>
          <a:lstStyle/>
          <a:p>
            <a:pPr marL="190500" indent="0" algn="ctr" eaLnBrk="1" hangingPunct="1">
              <a:buFontTx/>
              <a:buNone/>
              <a:defRPr/>
            </a:pPr>
            <a:r>
              <a:rPr lang="pt-BR" sz="3600" b="1" dirty="0"/>
              <a:t> </a:t>
            </a:r>
            <a:r>
              <a:rPr lang="pt-BR" sz="3600" b="1" dirty="0">
                <a:solidFill>
                  <a:srgbClr val="C00000"/>
                </a:solidFill>
              </a:rPr>
              <a:t>MATERIAL E MÉTODOS (ou </a:t>
            </a:r>
            <a:r>
              <a:rPr lang="pt-BR" sz="3600" b="1" dirty="0">
                <a:solidFill>
                  <a:srgbClr val="0000CC"/>
                </a:solidFill>
              </a:rPr>
              <a:t>METODOLOGIA</a:t>
            </a:r>
            <a:r>
              <a:rPr lang="pt-BR" sz="3600" b="1" dirty="0">
                <a:solidFill>
                  <a:srgbClr val="C00000"/>
                </a:solidFill>
              </a:rPr>
              <a:t>)</a:t>
            </a:r>
          </a:p>
          <a:p>
            <a:pPr marL="190500" indent="0" algn="ctr" eaLnBrk="1" hangingPunct="1">
              <a:buFontTx/>
              <a:buNone/>
              <a:defRPr/>
            </a:pPr>
            <a:r>
              <a:rPr lang="pt-BR" sz="2800" b="1" dirty="0"/>
              <a:t>(</a:t>
            </a:r>
            <a:r>
              <a:rPr lang="pt-BR" sz="2800" b="1" dirty="0">
                <a:solidFill>
                  <a:srgbClr val="FF0000"/>
                </a:solidFill>
              </a:rPr>
              <a:t>se for trabalho de levantamento coloque METODOLOGIA</a:t>
            </a:r>
            <a:r>
              <a:rPr lang="pt-BR" sz="3600" b="1" dirty="0">
                <a:solidFill>
                  <a:srgbClr val="FF0000"/>
                </a:solidFill>
              </a:rPr>
              <a:t>)</a:t>
            </a:r>
            <a:endParaRPr lang="pt-BR" sz="3600" dirty="0"/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Escreva  aqui seu material e Métodos,  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</a:p>
          <a:p>
            <a:pPr marL="168275" indent="817563"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Isto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 é um </a:t>
            </a:r>
            <a:r>
              <a:rPr lang="pt-BR" sz="2800" dirty="0" err="1">
                <a:solidFill>
                  <a:srgbClr val="000000"/>
                </a:solidFill>
              </a:rPr>
              <a:t>Template</a:t>
            </a:r>
            <a:r>
              <a:rPr lang="pt-BR" sz="2800" dirty="0">
                <a:solidFill>
                  <a:srgbClr val="000000"/>
                </a:solidFill>
              </a:rPr>
              <a:t>,</a:t>
            </a:r>
            <a:endParaRPr lang="pt-BR" sz="2800" dirty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562388" y="18722975"/>
            <a:ext cx="13825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7297400" y="28873450"/>
            <a:ext cx="12492038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5073650">
              <a:spcBef>
                <a:spcPct val="20000"/>
              </a:spcBef>
              <a:buChar char="•"/>
              <a:tabLst>
                <a:tab pos="13716000" algn="l"/>
              </a:tabLst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73650">
              <a:spcBef>
                <a:spcPct val="20000"/>
              </a:spcBef>
              <a:buChar char="–"/>
              <a:tabLst>
                <a:tab pos="13716000" algn="l"/>
              </a:tabLst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73650">
              <a:spcBef>
                <a:spcPct val="20000"/>
              </a:spcBef>
              <a:buChar char="•"/>
              <a:tabLst>
                <a:tab pos="13716000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73650">
              <a:spcBef>
                <a:spcPct val="20000"/>
              </a:spcBef>
              <a:buChar char="–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73650">
              <a:spcBef>
                <a:spcPct val="20000"/>
              </a:spcBef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73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16000" algn="l"/>
              </a:tabLst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CONCLUSÃO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3600" b="1" dirty="0">
                <a:solidFill>
                  <a:srgbClr val="C00000"/>
                </a:solidFill>
              </a:rPr>
              <a:t>(ou </a:t>
            </a:r>
            <a:r>
              <a:rPr lang="pt-BR" sz="3600" b="1" dirty="0">
                <a:solidFill>
                  <a:srgbClr val="0000CC"/>
                </a:solidFill>
              </a:rPr>
              <a:t>CONSIDERAÇÕES FINAIS</a:t>
            </a:r>
            <a:r>
              <a:rPr lang="pt-BR" sz="3600" b="1" dirty="0">
                <a:solidFill>
                  <a:srgbClr val="C00000"/>
                </a:solidFill>
              </a:rPr>
              <a:t>)</a:t>
            </a:r>
          </a:p>
          <a:p>
            <a:pPr indent="89535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solidFill>
                  <a:srgbClr val="000000"/>
                </a:solidFill>
              </a:rPr>
              <a:t>Escreva  aqui as conclusões as quais chegou, respondendo aos objetivos que colocou no último parágrafo que escreveu na INTRODUÇÃO ... Não mais que 3 linhas a 10 linhas (no máximo).</a:t>
            </a:r>
          </a:p>
          <a:p>
            <a:pPr indent="89535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dirty="0">
                <a:solidFill>
                  <a:srgbClr val="000000"/>
                </a:solidFill>
              </a:rPr>
              <a:t>Escreva  aqui as conclusões as quais chegou, respondendo aos objetivos que colocou no último parágrafo que escreveu na INTRODUÇÃO ... Não mais que 3 linhas a 10 linhas (no máximo)</a:t>
            </a:r>
            <a:endParaRPr lang="pt-BR" altLang="pt-BR" sz="2800" dirty="0"/>
          </a:p>
          <a:p>
            <a:pPr indent="895350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dirty="0"/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17081500" y="33643888"/>
            <a:ext cx="12730163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defTabSz="5016500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1650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165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165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165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16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C00000"/>
                </a:solidFill>
              </a:rPr>
              <a:t>REFERÊNCIAS BIBLIOGRÁFICAS</a:t>
            </a:r>
            <a:endParaRPr lang="pt-BR" altLang="pt-BR" sz="360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FERNANDES, Antonio Carlos; RAMOS, Alice Conceição Rosa; CASALIS, Maria Eugenia Pebe; HEBE, Sizínio Kanaan. </a:t>
            </a:r>
            <a:r>
              <a:rPr lang="pt-BR" altLang="pt-BR" sz="2800" b="1"/>
              <a:t>Medicina e Reabilitação: Princípios e Prática.</a:t>
            </a:r>
            <a:r>
              <a:rPr lang="pt-BR" altLang="pt-BR" sz="2800"/>
              <a:t> São Paulo: Artes Médicas, 2007.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GLAT, Rosana; FONTES, Rejane de Souza; PLETSCH, Márcia Denise. </a:t>
            </a:r>
            <a:r>
              <a:rPr lang="pt-BR" altLang="pt-BR" sz="2800" b="1"/>
              <a:t>Uma breve reflexão sobre o papel da Educação Especial frente ao processo de inclusão de pessoas com necessidades educacionais especiais em rede regular de ensino.</a:t>
            </a:r>
            <a:r>
              <a:rPr lang="pt-BR" altLang="pt-BR" sz="2800"/>
              <a:t> Disponível em http://www.eduinclusivapesq-uerj.pro.br/livros artigos/pdf /unigranrio.pdf, acesso em 27/04/2008, 13H:43min.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ROSA, Suely Pereira da Silva. </a:t>
            </a:r>
            <a:r>
              <a:rPr lang="pt-BR" altLang="pt-BR" sz="2800" b="1"/>
              <a:t>Fundamentos Teóricos e Metodológicos da Inclusão.</a:t>
            </a:r>
            <a:r>
              <a:rPr lang="pt-BR" altLang="pt-BR" sz="2800"/>
              <a:t> Curitiba: IESDE Brasil S. A., 2003.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STOBÄUS, C. D.; MOSQUERA, J.J.M. </a:t>
            </a:r>
            <a:r>
              <a:rPr lang="pt-BR" altLang="pt-BR" sz="2800" b="1"/>
              <a:t>Educação Especial: em direção à Educação Inclusiva.</a:t>
            </a:r>
            <a:r>
              <a:rPr lang="pt-BR" altLang="pt-BR" sz="2800"/>
              <a:t> 3 ed. Porto Alegre: Edipucrs, 2006.</a:t>
            </a:r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16778288" y="22971125"/>
            <a:ext cx="1195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/>
          </a:p>
        </p:txBody>
      </p:sp>
      <p:sp>
        <p:nvSpPr>
          <p:cNvPr id="2058" name="Text Box 110"/>
          <p:cNvSpPr txBox="1">
            <a:spLocks noChangeArrowheads="1"/>
          </p:cNvSpPr>
          <p:nvPr/>
        </p:nvSpPr>
        <p:spPr bwMode="auto">
          <a:xfrm>
            <a:off x="29811663" y="3389313"/>
            <a:ext cx="2592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/>
              <a:t>Colocar o logotipo de seu curso </a:t>
            </a:r>
            <a:r>
              <a:rPr lang="pt-BR" altLang="pt-BR" sz="1400">
                <a:solidFill>
                  <a:srgbClr val="FF3300"/>
                </a:solidFill>
              </a:rPr>
              <a:t>apagar isto</a:t>
            </a:r>
          </a:p>
        </p:txBody>
      </p:sp>
      <p:sp>
        <p:nvSpPr>
          <p:cNvPr id="2059" name="Text Box 111"/>
          <p:cNvSpPr txBox="1">
            <a:spLocks noChangeArrowheads="1"/>
          </p:cNvSpPr>
          <p:nvPr/>
        </p:nvSpPr>
        <p:spPr bwMode="auto">
          <a:xfrm>
            <a:off x="936625" y="1868488"/>
            <a:ext cx="287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900"/>
              <a:t>Colocar aqui o logotipo de sua Instituição </a:t>
            </a:r>
            <a:r>
              <a:rPr lang="pt-BR" altLang="pt-BR" sz="900">
                <a:solidFill>
                  <a:srgbClr val="FF3300"/>
                </a:solidFill>
              </a:rPr>
              <a:t>(apagar isto)</a:t>
            </a:r>
          </a:p>
        </p:txBody>
      </p:sp>
      <p:sp>
        <p:nvSpPr>
          <p:cNvPr id="2060" name="Text Box 112"/>
          <p:cNvSpPr txBox="1">
            <a:spLocks noChangeArrowheads="1"/>
          </p:cNvSpPr>
          <p:nvPr/>
        </p:nvSpPr>
        <p:spPr bwMode="auto">
          <a:xfrm>
            <a:off x="4918075" y="457200"/>
            <a:ext cx="4537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900"/>
              <a:t>Pode utilizar a cor que desejar no fundo do Banner, podendo inclusive utilizar figuras na forma de marca d’água... </a:t>
            </a:r>
            <a:r>
              <a:rPr lang="pt-BR" altLang="pt-BR" sz="900">
                <a:solidFill>
                  <a:srgbClr val="FF3300"/>
                </a:solidFill>
              </a:rPr>
              <a:t>Apagar isto</a:t>
            </a:r>
          </a:p>
        </p:txBody>
      </p:sp>
      <p:sp>
        <p:nvSpPr>
          <p:cNvPr id="2061" name="Text Box 113"/>
          <p:cNvSpPr txBox="1">
            <a:spLocks noChangeArrowheads="1"/>
          </p:cNvSpPr>
          <p:nvPr/>
        </p:nvSpPr>
        <p:spPr bwMode="auto">
          <a:xfrm>
            <a:off x="9578975" y="723900"/>
            <a:ext cx="20162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21175"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21175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2117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21175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21175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21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5400" b="1">
                <a:solidFill>
                  <a:srgbClr val="C00000"/>
                </a:solidFill>
              </a:rPr>
              <a:t>XXII CIC -  CONGRESSO DE INICIAÇÃO CIENTÍFICA - Uni</a:t>
            </a:r>
            <a:r>
              <a:rPr lang="pt-BR" altLang="pt-BR" sz="5400" b="1" i="1">
                <a:solidFill>
                  <a:srgbClr val="C00000"/>
                </a:solidFill>
              </a:rPr>
              <a:t>fio</a:t>
            </a:r>
            <a:endParaRPr lang="pt-BR" altLang="pt-BR" sz="5400" b="1">
              <a:solidFill>
                <a:srgbClr val="C00000"/>
              </a:solidFill>
            </a:endParaRPr>
          </a:p>
        </p:txBody>
      </p:sp>
      <p:pic>
        <p:nvPicPr>
          <p:cNvPr id="206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31800"/>
            <a:ext cx="4033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925" y="182563"/>
            <a:ext cx="28321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0" y="17275175"/>
            <a:ext cx="1059338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CaixaDeTexto 5"/>
          <p:cNvSpPr txBox="1">
            <a:spLocks noChangeArrowheads="1"/>
          </p:cNvSpPr>
          <p:nvPr/>
        </p:nvSpPr>
        <p:spPr bwMode="auto">
          <a:xfrm>
            <a:off x="18262600" y="16497300"/>
            <a:ext cx="10594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0" indent="-1428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400" b="1"/>
              <a:t>Figura 1. </a:t>
            </a:r>
            <a:r>
              <a:rPr lang="pt-BR" altLang="pt-BR" sz="2400"/>
              <a:t>Quadrado Tridimensional sobre uma pista de madeira, preparada para de Prática de Skate </a:t>
            </a:r>
          </a:p>
        </p:txBody>
      </p:sp>
      <p:sp>
        <p:nvSpPr>
          <p:cNvPr id="2066" name="CaixaDeTexto 6"/>
          <p:cNvSpPr txBox="1">
            <a:spLocks noChangeArrowheads="1"/>
          </p:cNvSpPr>
          <p:nvPr/>
        </p:nvSpPr>
        <p:spPr bwMode="auto">
          <a:xfrm>
            <a:off x="18227675" y="23053675"/>
            <a:ext cx="105949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800" b="1"/>
              <a:t>Fonte: </a:t>
            </a:r>
            <a:r>
              <a:rPr lang="pt-BR" altLang="pt-BR" sz="2800"/>
              <a:t>FERNANDES (2014) – Disponível em </a:t>
            </a:r>
            <a:r>
              <a:rPr lang="pt-BR" altLang="pt-BR" sz="2800">
                <a:hlinkClick r:id="rId5"/>
              </a:rPr>
              <a:t>https://www.you tube.com/watch?v=DYryLoMFUKg</a:t>
            </a:r>
            <a:endParaRPr lang="pt-BR" altLang="pt-BR" sz="2800"/>
          </a:p>
          <a:p>
            <a:pPr algn="just"/>
            <a:endParaRPr lang="pt-BR" altLang="pt-BR" sz="2800"/>
          </a:p>
          <a:p>
            <a:pPr algn="just"/>
            <a:endParaRPr lang="pt-BR" altLang="pt-BR" sz="2800"/>
          </a:p>
          <a:p>
            <a:pPr algn="just"/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1302</Words>
  <Application>Microsoft Office PowerPoint</Application>
  <PresentationFormat>Personalizar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Design padrão</vt:lpstr>
      <vt:lpstr>AVALIAÇÃO DA INTERAÇÃO DOS PROFESSORES  NA REDE ESTADUAL DE ENSINO E A EDUCAÇÃO INCLUSIVA DO MUNICÍPIO DE OURINHOS-SP    ¹NUNES, Francisco Geraldo; ²FERNANDES, Oswaldo.   1e2Curso de Ciências Biológicas  Unifio -  Centro Universitário das Faculdades Integradas de Ourinhos/Unifio/FEMM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OCORRÊNCIA DE Spodoptera frugiperda (Smith 1797) (LEPIDOPTERA: NOCTUIDAE) E PRINCIPAIS INSETICIDAS UTILIZADOS EM PLANTAÇÕES DE MILHO NA CIDADE DE CÂNDIDO MOTA-SP. ¹FINOTTI, A. C.; ²FRANCISCO, O..       ¹ e 2 Departamento de Ciências Biológicas - Faculdades Integradas de Ourinhos/FIO</dc:title>
  <dc:creator>adm</dc:creator>
  <cp:lastModifiedBy>LUCAS-TI</cp:lastModifiedBy>
  <cp:revision>29</cp:revision>
  <dcterms:created xsi:type="dcterms:W3CDTF">2008-08-29T10:29:57Z</dcterms:created>
  <dcterms:modified xsi:type="dcterms:W3CDTF">2023-10-23T12:18:44Z</dcterms:modified>
</cp:coreProperties>
</file>